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8" r:id="rId15"/>
    <p:sldId id="269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878D55-27AF-4006-8948-2F0B85BB6536}" type="doc">
      <dgm:prSet loTypeId="urn:microsoft.com/office/officeart/2005/8/layout/hList3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304A02E-27DB-437B-9861-19D59F0AA7A6}">
      <dgm:prSet phldrT="[Text]" custT="1"/>
      <dgm:spPr>
        <a:solidFill>
          <a:srgbClr val="FF0000"/>
        </a:solidFill>
      </dgm:spPr>
      <dgm:t>
        <a:bodyPr/>
        <a:lstStyle/>
        <a:p>
          <a:r>
            <a:rPr lang="en-US" sz="6600" dirty="0" smtClean="0"/>
            <a:t>MAANA YA TUNGO</a:t>
          </a:r>
          <a:endParaRPr lang="en-US" sz="6600" dirty="0"/>
        </a:p>
      </dgm:t>
    </dgm:pt>
    <dgm:pt modelId="{4DFE8E1B-1B45-4754-8E8E-4526666AC999}" type="parTrans" cxnId="{EF22A4A3-4448-4EFB-9324-C02A196FFB0E}">
      <dgm:prSet/>
      <dgm:spPr/>
      <dgm:t>
        <a:bodyPr/>
        <a:lstStyle/>
        <a:p>
          <a:endParaRPr lang="en-US"/>
        </a:p>
      </dgm:t>
    </dgm:pt>
    <dgm:pt modelId="{7E5E161A-675E-4183-AAD3-517708757E88}" type="sibTrans" cxnId="{EF22A4A3-4448-4EFB-9324-C02A196FFB0E}">
      <dgm:prSet/>
      <dgm:spPr/>
      <dgm:t>
        <a:bodyPr/>
        <a:lstStyle/>
        <a:p>
          <a:endParaRPr lang="en-US"/>
        </a:p>
      </dgm:t>
    </dgm:pt>
    <dgm:pt modelId="{CED7E295-30C1-40F4-99CC-BC7C06636B74}">
      <dgm:prSet phldrT="[Text]"/>
      <dgm:spPr/>
      <dgm:t>
        <a:bodyPr/>
        <a:lstStyle/>
        <a:p>
          <a:r>
            <a:rPr lang="en-US" dirty="0" smtClean="0"/>
            <a:t>AINA ZA TUNGO</a:t>
          </a:r>
          <a:endParaRPr lang="en-US" dirty="0"/>
        </a:p>
      </dgm:t>
    </dgm:pt>
    <dgm:pt modelId="{81045CD4-7A87-4AA5-9ECD-69499BF52137}" type="parTrans" cxnId="{5DBBA17E-D7E3-4C29-9135-385934D78241}">
      <dgm:prSet/>
      <dgm:spPr/>
      <dgm:t>
        <a:bodyPr/>
        <a:lstStyle/>
        <a:p>
          <a:endParaRPr lang="en-US"/>
        </a:p>
      </dgm:t>
    </dgm:pt>
    <dgm:pt modelId="{0ECDDEAF-0D53-4042-B532-CAC99A77C9E8}" type="sibTrans" cxnId="{5DBBA17E-D7E3-4C29-9135-385934D78241}">
      <dgm:prSet/>
      <dgm:spPr/>
      <dgm:t>
        <a:bodyPr/>
        <a:lstStyle/>
        <a:p>
          <a:endParaRPr lang="en-US"/>
        </a:p>
      </dgm:t>
    </dgm:pt>
    <dgm:pt modelId="{193E9D15-D405-45E8-ACEF-A22303CA63C5}">
      <dgm:prSet phldrT="[Text]"/>
      <dgm:spPr/>
      <dgm:t>
        <a:bodyPr/>
        <a:lstStyle/>
        <a:p>
          <a:r>
            <a:rPr lang="en-US" dirty="0" smtClean="0"/>
            <a:t>UTATA KATIKA TUNGO</a:t>
          </a:r>
          <a:endParaRPr lang="en-US" dirty="0"/>
        </a:p>
      </dgm:t>
    </dgm:pt>
    <dgm:pt modelId="{845C7159-9A22-4FF7-8CE3-246F5FE11723}" type="parTrans" cxnId="{33619CC4-A220-4643-8CD1-927476E88DFC}">
      <dgm:prSet/>
      <dgm:spPr/>
      <dgm:t>
        <a:bodyPr/>
        <a:lstStyle/>
        <a:p>
          <a:endParaRPr lang="en-US"/>
        </a:p>
      </dgm:t>
    </dgm:pt>
    <dgm:pt modelId="{87B6B234-4EDF-4DF7-95C6-6D7F394F0B5E}" type="sibTrans" cxnId="{33619CC4-A220-4643-8CD1-927476E88DFC}">
      <dgm:prSet/>
      <dgm:spPr/>
      <dgm:t>
        <a:bodyPr/>
        <a:lstStyle/>
        <a:p>
          <a:endParaRPr lang="en-US"/>
        </a:p>
      </dgm:t>
    </dgm:pt>
    <dgm:pt modelId="{FFE0963D-0557-4CF1-A1FA-79155C0B66F9}">
      <dgm:prSet phldrT="[Text]"/>
      <dgm:spPr>
        <a:solidFill>
          <a:schemeClr val="bg2">
            <a:lumMod val="10000"/>
          </a:schemeClr>
        </a:solidFill>
      </dgm:spPr>
      <dgm:t>
        <a:bodyPr/>
        <a:lstStyle/>
        <a:p>
          <a:r>
            <a:rPr lang="en-US" dirty="0" smtClean="0"/>
            <a:t>MASWALI</a:t>
          </a:r>
          <a:endParaRPr lang="en-US" dirty="0"/>
        </a:p>
      </dgm:t>
    </dgm:pt>
    <dgm:pt modelId="{94BF64BC-2119-4B96-AF77-6ADAC59742E2}" type="parTrans" cxnId="{F9CC0B26-A07C-4E46-B2ED-D803306C6CC8}">
      <dgm:prSet/>
      <dgm:spPr/>
      <dgm:t>
        <a:bodyPr/>
        <a:lstStyle/>
        <a:p>
          <a:endParaRPr lang="en-US"/>
        </a:p>
      </dgm:t>
    </dgm:pt>
    <dgm:pt modelId="{73162B09-9E94-4C6D-85C4-B7B8A62B976A}" type="sibTrans" cxnId="{F9CC0B26-A07C-4E46-B2ED-D803306C6CC8}">
      <dgm:prSet/>
      <dgm:spPr/>
      <dgm:t>
        <a:bodyPr/>
        <a:lstStyle/>
        <a:p>
          <a:endParaRPr lang="en-US"/>
        </a:p>
      </dgm:t>
    </dgm:pt>
    <dgm:pt modelId="{FB9455F9-E8EF-4F19-913B-FDEBB17407B0}">
      <dgm:prSet/>
      <dgm:spPr/>
      <dgm:t>
        <a:bodyPr/>
        <a:lstStyle/>
        <a:p>
          <a:endParaRPr lang="en-US"/>
        </a:p>
      </dgm:t>
    </dgm:pt>
    <dgm:pt modelId="{2EADBB9E-6535-43A3-AFB0-E99721DE501A}" type="parTrans" cxnId="{78F40812-AB1E-4F91-941B-A690AAA56462}">
      <dgm:prSet/>
      <dgm:spPr/>
      <dgm:t>
        <a:bodyPr/>
        <a:lstStyle/>
        <a:p>
          <a:endParaRPr lang="en-US"/>
        </a:p>
      </dgm:t>
    </dgm:pt>
    <dgm:pt modelId="{FCB2E9D7-7199-47D3-8926-C73D8B3CF2C2}" type="sibTrans" cxnId="{78F40812-AB1E-4F91-941B-A690AAA56462}">
      <dgm:prSet/>
      <dgm:spPr/>
      <dgm:t>
        <a:bodyPr/>
        <a:lstStyle/>
        <a:p>
          <a:endParaRPr lang="en-US"/>
        </a:p>
      </dgm:t>
    </dgm:pt>
    <dgm:pt modelId="{F09D502A-B778-4AB4-BE9D-21A6BBB64A4D}">
      <dgm:prSet/>
      <dgm:spPr/>
      <dgm:t>
        <a:bodyPr/>
        <a:lstStyle/>
        <a:p>
          <a:endParaRPr lang="en-US"/>
        </a:p>
      </dgm:t>
    </dgm:pt>
    <dgm:pt modelId="{02DECB0A-E6BF-4A43-922F-7F2869117CFD}" type="parTrans" cxnId="{4F2C50DE-FBAF-4949-B354-2BF48EFDACF2}">
      <dgm:prSet/>
      <dgm:spPr/>
      <dgm:t>
        <a:bodyPr/>
        <a:lstStyle/>
        <a:p>
          <a:endParaRPr lang="en-US"/>
        </a:p>
      </dgm:t>
    </dgm:pt>
    <dgm:pt modelId="{24BEE466-3FA6-4B27-AA0A-49DF70C9E542}" type="sibTrans" cxnId="{4F2C50DE-FBAF-4949-B354-2BF48EFDACF2}">
      <dgm:prSet/>
      <dgm:spPr/>
      <dgm:t>
        <a:bodyPr/>
        <a:lstStyle/>
        <a:p>
          <a:endParaRPr lang="en-US"/>
        </a:p>
      </dgm:t>
    </dgm:pt>
    <dgm:pt modelId="{8BC73DD9-B3CA-435F-811A-85FED272FA1B}" type="pres">
      <dgm:prSet presAssocID="{B3878D55-27AF-4006-8948-2F0B85BB6536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B9647F0-A36A-4F29-A999-CA0DCAEBA711}" type="pres">
      <dgm:prSet presAssocID="{E304A02E-27DB-437B-9861-19D59F0AA7A6}" presName="roof" presStyleLbl="dkBgShp" presStyleIdx="0" presStyleCnt="2"/>
      <dgm:spPr/>
      <dgm:t>
        <a:bodyPr/>
        <a:lstStyle/>
        <a:p>
          <a:endParaRPr lang="en-US"/>
        </a:p>
      </dgm:t>
    </dgm:pt>
    <dgm:pt modelId="{7A752B0A-B3B5-41A5-ADF2-1AA071620C70}" type="pres">
      <dgm:prSet presAssocID="{E304A02E-27DB-437B-9861-19D59F0AA7A6}" presName="pillars" presStyleCnt="0"/>
      <dgm:spPr/>
    </dgm:pt>
    <dgm:pt modelId="{2D6331CA-D25D-43D7-961E-B883DE545515}" type="pres">
      <dgm:prSet presAssocID="{E304A02E-27DB-437B-9861-19D59F0AA7A6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37983D-2F63-4099-B185-BBC437698C5B}" type="pres">
      <dgm:prSet presAssocID="{193E9D15-D405-45E8-ACEF-A22303CA63C5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B98D3D-4637-49F7-A920-90812B0B84DA}" type="pres">
      <dgm:prSet presAssocID="{FFE0963D-0557-4CF1-A1FA-79155C0B66F9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CFDB21-8F76-4DCE-8479-0DF4024D70AD}" type="pres">
      <dgm:prSet presAssocID="{E304A02E-27DB-437B-9861-19D59F0AA7A6}" presName="base" presStyleLbl="dkBgShp" presStyleIdx="1" presStyleCnt="2"/>
      <dgm:spPr/>
    </dgm:pt>
  </dgm:ptLst>
  <dgm:cxnLst>
    <dgm:cxn modelId="{F9CC0B26-A07C-4E46-B2ED-D803306C6CC8}" srcId="{E304A02E-27DB-437B-9861-19D59F0AA7A6}" destId="{FFE0963D-0557-4CF1-A1FA-79155C0B66F9}" srcOrd="2" destOrd="0" parTransId="{94BF64BC-2119-4B96-AF77-6ADAC59742E2}" sibTransId="{73162B09-9E94-4C6D-85C4-B7B8A62B976A}"/>
    <dgm:cxn modelId="{50A6FC7B-8C99-41F2-8A3C-D8C43E968C1B}" type="presOf" srcId="{193E9D15-D405-45E8-ACEF-A22303CA63C5}" destId="{B637983D-2F63-4099-B185-BBC437698C5B}" srcOrd="0" destOrd="0" presId="urn:microsoft.com/office/officeart/2005/8/layout/hList3"/>
    <dgm:cxn modelId="{4F2C50DE-FBAF-4949-B354-2BF48EFDACF2}" srcId="{B3878D55-27AF-4006-8948-2F0B85BB6536}" destId="{F09D502A-B778-4AB4-BE9D-21A6BBB64A4D}" srcOrd="1" destOrd="0" parTransId="{02DECB0A-E6BF-4A43-922F-7F2869117CFD}" sibTransId="{24BEE466-3FA6-4B27-AA0A-49DF70C9E542}"/>
    <dgm:cxn modelId="{78F40812-AB1E-4F91-941B-A690AAA56462}" srcId="{B3878D55-27AF-4006-8948-2F0B85BB6536}" destId="{FB9455F9-E8EF-4F19-913B-FDEBB17407B0}" srcOrd="2" destOrd="0" parTransId="{2EADBB9E-6535-43A3-AFB0-E99721DE501A}" sibTransId="{FCB2E9D7-7199-47D3-8926-C73D8B3CF2C2}"/>
    <dgm:cxn modelId="{C1106247-219D-4CFE-BEA3-A344228726B6}" type="presOf" srcId="{CED7E295-30C1-40F4-99CC-BC7C06636B74}" destId="{2D6331CA-D25D-43D7-961E-B883DE545515}" srcOrd="0" destOrd="0" presId="urn:microsoft.com/office/officeart/2005/8/layout/hList3"/>
    <dgm:cxn modelId="{EF22A4A3-4448-4EFB-9324-C02A196FFB0E}" srcId="{B3878D55-27AF-4006-8948-2F0B85BB6536}" destId="{E304A02E-27DB-437B-9861-19D59F0AA7A6}" srcOrd="0" destOrd="0" parTransId="{4DFE8E1B-1B45-4754-8E8E-4526666AC999}" sibTransId="{7E5E161A-675E-4183-AAD3-517708757E88}"/>
    <dgm:cxn modelId="{F71AA5B6-6156-4D19-B639-63A242BB77DE}" type="presOf" srcId="{B3878D55-27AF-4006-8948-2F0B85BB6536}" destId="{8BC73DD9-B3CA-435F-811A-85FED272FA1B}" srcOrd="0" destOrd="0" presId="urn:microsoft.com/office/officeart/2005/8/layout/hList3"/>
    <dgm:cxn modelId="{33619CC4-A220-4643-8CD1-927476E88DFC}" srcId="{E304A02E-27DB-437B-9861-19D59F0AA7A6}" destId="{193E9D15-D405-45E8-ACEF-A22303CA63C5}" srcOrd="1" destOrd="0" parTransId="{845C7159-9A22-4FF7-8CE3-246F5FE11723}" sibTransId="{87B6B234-4EDF-4DF7-95C6-6D7F394F0B5E}"/>
    <dgm:cxn modelId="{14550F98-FDF2-453E-AF7D-F0A12E04DD0F}" type="presOf" srcId="{FFE0963D-0557-4CF1-A1FA-79155C0B66F9}" destId="{B0B98D3D-4637-49F7-A920-90812B0B84DA}" srcOrd="0" destOrd="0" presId="urn:microsoft.com/office/officeart/2005/8/layout/hList3"/>
    <dgm:cxn modelId="{E2AB45D8-8418-4E7F-B329-746A86123B5E}" type="presOf" srcId="{E304A02E-27DB-437B-9861-19D59F0AA7A6}" destId="{6B9647F0-A36A-4F29-A999-CA0DCAEBA711}" srcOrd="0" destOrd="0" presId="urn:microsoft.com/office/officeart/2005/8/layout/hList3"/>
    <dgm:cxn modelId="{5DBBA17E-D7E3-4C29-9135-385934D78241}" srcId="{E304A02E-27DB-437B-9861-19D59F0AA7A6}" destId="{CED7E295-30C1-40F4-99CC-BC7C06636B74}" srcOrd="0" destOrd="0" parTransId="{81045CD4-7A87-4AA5-9ECD-69499BF52137}" sibTransId="{0ECDDEAF-0D53-4042-B532-CAC99A77C9E8}"/>
    <dgm:cxn modelId="{B5E25616-E62A-40B4-8EE7-16302CA74102}" type="presParOf" srcId="{8BC73DD9-B3CA-435F-811A-85FED272FA1B}" destId="{6B9647F0-A36A-4F29-A999-CA0DCAEBA711}" srcOrd="0" destOrd="0" presId="urn:microsoft.com/office/officeart/2005/8/layout/hList3"/>
    <dgm:cxn modelId="{8A98A369-E9F8-4AEE-8929-ABA1FAF10CBA}" type="presParOf" srcId="{8BC73DD9-B3CA-435F-811A-85FED272FA1B}" destId="{7A752B0A-B3B5-41A5-ADF2-1AA071620C70}" srcOrd="1" destOrd="0" presId="urn:microsoft.com/office/officeart/2005/8/layout/hList3"/>
    <dgm:cxn modelId="{6E3B2A89-0988-4897-BBCA-003E3EA058FF}" type="presParOf" srcId="{7A752B0A-B3B5-41A5-ADF2-1AA071620C70}" destId="{2D6331CA-D25D-43D7-961E-B883DE545515}" srcOrd="0" destOrd="0" presId="urn:microsoft.com/office/officeart/2005/8/layout/hList3"/>
    <dgm:cxn modelId="{2847BC8E-DA3F-4416-81DE-CB1D7B78E461}" type="presParOf" srcId="{7A752B0A-B3B5-41A5-ADF2-1AA071620C70}" destId="{B637983D-2F63-4099-B185-BBC437698C5B}" srcOrd="1" destOrd="0" presId="urn:microsoft.com/office/officeart/2005/8/layout/hList3"/>
    <dgm:cxn modelId="{92FFA78B-1C35-4A44-8AA2-3A3FE831E966}" type="presParOf" srcId="{7A752B0A-B3B5-41A5-ADF2-1AA071620C70}" destId="{B0B98D3D-4637-49F7-A920-90812B0B84DA}" srcOrd="2" destOrd="0" presId="urn:microsoft.com/office/officeart/2005/8/layout/hList3"/>
    <dgm:cxn modelId="{480D2A84-99D5-438F-B4C3-5CF6FF1B5A1C}" type="presParOf" srcId="{8BC73DD9-B3CA-435F-811A-85FED272FA1B}" destId="{9BCFDB21-8F76-4DCE-8479-0DF4024D70AD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9647F0-A36A-4F29-A999-CA0DCAEBA711}">
      <dsp:nvSpPr>
        <dsp:cNvPr id="0" name=""/>
        <dsp:cNvSpPr/>
      </dsp:nvSpPr>
      <dsp:spPr>
        <a:xfrm>
          <a:off x="0" y="0"/>
          <a:ext cx="9144000" cy="1668780"/>
        </a:xfrm>
        <a:prstGeom prst="rect">
          <a:avLst/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1460" tIns="251460" rIns="251460" bIns="251460" numCol="1" spcCol="1270" anchor="ctr" anchorCtr="0">
          <a:noAutofit/>
        </a:bodyPr>
        <a:lstStyle/>
        <a:p>
          <a:pPr lvl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600" kern="1200" dirty="0" smtClean="0"/>
            <a:t>MAANA YA TUNGO</a:t>
          </a:r>
          <a:endParaRPr lang="en-US" sz="6600" kern="1200" dirty="0"/>
        </a:p>
      </dsp:txBody>
      <dsp:txXfrm>
        <a:off x="0" y="0"/>
        <a:ext cx="9144000" cy="1668780"/>
      </dsp:txXfrm>
    </dsp:sp>
    <dsp:sp modelId="{2D6331CA-D25D-43D7-961E-B883DE545515}">
      <dsp:nvSpPr>
        <dsp:cNvPr id="0" name=""/>
        <dsp:cNvSpPr/>
      </dsp:nvSpPr>
      <dsp:spPr>
        <a:xfrm>
          <a:off x="4464" y="1668780"/>
          <a:ext cx="3045023" cy="350443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 smtClean="0"/>
            <a:t>AINA ZA TUNGO</a:t>
          </a:r>
          <a:endParaRPr lang="en-US" sz="5200" kern="1200" dirty="0"/>
        </a:p>
      </dsp:txBody>
      <dsp:txXfrm>
        <a:off x="4464" y="1668780"/>
        <a:ext cx="3045023" cy="3504438"/>
      </dsp:txXfrm>
    </dsp:sp>
    <dsp:sp modelId="{B637983D-2F63-4099-B185-BBC437698C5B}">
      <dsp:nvSpPr>
        <dsp:cNvPr id="0" name=""/>
        <dsp:cNvSpPr/>
      </dsp:nvSpPr>
      <dsp:spPr>
        <a:xfrm>
          <a:off x="3049488" y="1668780"/>
          <a:ext cx="3045023" cy="3504438"/>
        </a:xfrm>
        <a:prstGeom prst="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 smtClean="0"/>
            <a:t>UTATA KATIKA TUNGO</a:t>
          </a:r>
          <a:endParaRPr lang="en-US" sz="5200" kern="1200" dirty="0"/>
        </a:p>
      </dsp:txBody>
      <dsp:txXfrm>
        <a:off x="3049488" y="1668780"/>
        <a:ext cx="3045023" cy="3504438"/>
      </dsp:txXfrm>
    </dsp:sp>
    <dsp:sp modelId="{B0B98D3D-4637-49F7-A920-90812B0B84DA}">
      <dsp:nvSpPr>
        <dsp:cNvPr id="0" name=""/>
        <dsp:cNvSpPr/>
      </dsp:nvSpPr>
      <dsp:spPr>
        <a:xfrm>
          <a:off x="6094511" y="1668780"/>
          <a:ext cx="3045023" cy="3504438"/>
        </a:xfrm>
        <a:prstGeom prst="rect">
          <a:avLst/>
        </a:prstGeom>
        <a:solidFill>
          <a:schemeClr val="bg2">
            <a:lumMod val="1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 smtClean="0"/>
            <a:t>MASWALI</a:t>
          </a:r>
          <a:endParaRPr lang="en-US" sz="5200" kern="1200" dirty="0"/>
        </a:p>
      </dsp:txBody>
      <dsp:txXfrm>
        <a:off x="6094511" y="1668780"/>
        <a:ext cx="3045023" cy="3504438"/>
      </dsp:txXfrm>
    </dsp:sp>
    <dsp:sp modelId="{9BCFDB21-8F76-4DCE-8479-0DF4024D70AD}">
      <dsp:nvSpPr>
        <dsp:cNvPr id="0" name=""/>
        <dsp:cNvSpPr/>
      </dsp:nvSpPr>
      <dsp:spPr>
        <a:xfrm>
          <a:off x="0" y="5173218"/>
          <a:ext cx="9144000" cy="389382"/>
        </a:xfrm>
        <a:prstGeom prst="rect">
          <a:avLst/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A0A59-C7F0-4983-9D1E-05BCC928A0DF}" type="datetimeFigureOut">
              <a:rPr lang="en-US" smtClean="0"/>
              <a:pPr/>
              <a:t>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32872-0497-4449-A060-6D28B52E36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ll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A0A59-C7F0-4983-9D1E-05BCC928A0DF}" type="datetimeFigureOut">
              <a:rPr lang="en-US" smtClean="0"/>
              <a:pPr/>
              <a:t>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32872-0497-4449-A060-6D28B52E36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ll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A0A59-C7F0-4983-9D1E-05BCC928A0DF}" type="datetimeFigureOut">
              <a:rPr lang="en-US" smtClean="0"/>
              <a:pPr/>
              <a:t>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32872-0497-4449-A060-6D28B52E36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ll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A0A59-C7F0-4983-9D1E-05BCC928A0DF}" type="datetimeFigureOut">
              <a:rPr lang="en-US" smtClean="0"/>
              <a:pPr/>
              <a:t>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32872-0497-4449-A060-6D28B52E36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ll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A0A59-C7F0-4983-9D1E-05BCC928A0DF}" type="datetimeFigureOut">
              <a:rPr lang="en-US" smtClean="0"/>
              <a:pPr/>
              <a:t>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32872-0497-4449-A060-6D28B52E36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ll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A0A59-C7F0-4983-9D1E-05BCC928A0DF}" type="datetimeFigureOut">
              <a:rPr lang="en-US" smtClean="0"/>
              <a:pPr/>
              <a:t>1/7/2022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32872-0497-4449-A060-6D28B52E36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ll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A0A59-C7F0-4983-9D1E-05BCC928A0DF}" type="datetimeFigureOut">
              <a:rPr lang="en-US" smtClean="0"/>
              <a:pPr/>
              <a:t>1/7/2022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32872-0497-4449-A060-6D28B52E36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ll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A0A59-C7F0-4983-9D1E-05BCC928A0DF}" type="datetimeFigureOut">
              <a:rPr lang="en-US" smtClean="0"/>
              <a:pPr/>
              <a:t>1/7/2022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32872-0497-4449-A060-6D28B52E36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ll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A0A59-C7F0-4983-9D1E-05BCC928A0DF}" type="datetimeFigureOut">
              <a:rPr lang="en-US" smtClean="0"/>
              <a:pPr/>
              <a:t>1/7/2022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32872-0497-4449-A060-6D28B52E36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ll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A0A59-C7F0-4983-9D1E-05BCC928A0DF}" type="datetimeFigureOut">
              <a:rPr lang="en-US" smtClean="0"/>
              <a:pPr/>
              <a:t>1/7/2022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32872-0497-4449-A060-6D28B52E36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ll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A0A59-C7F0-4983-9D1E-05BCC928A0DF}" type="datetimeFigureOut">
              <a:rPr lang="en-US" smtClean="0"/>
              <a:pPr/>
              <a:t>1/7/2022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E32872-0497-4449-A060-6D28B52E36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pull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A0A59-C7F0-4983-9D1E-05BCC928A0DF}" type="datetimeFigureOut">
              <a:rPr lang="en-US" smtClean="0"/>
              <a:pPr/>
              <a:t>1/7/2022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32872-0497-4449-A060-6D28B52E36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ll dir="r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9540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ELEZA TARATIBU ZA TUNGO ZA KISWAHILI KATIKA KAZI ZA UANDISHI WA HABARI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0" y="1295400"/>
          <a:ext cx="91440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Tungo kishazi </a:t>
            </a:r>
            <a:r>
              <a:rPr lang="en-US" sz="2400" dirty="0" smtClean="0"/>
              <a:t>ni tungo yenye kitenzi ambacho chaweza kujitosheleza na kukamilisha ujumbe uliokusudiwa na mzungumzaji au kuwa na kitenzi kisichoweza kujitegemea chenyewe.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AINA ZA TUNGO KISHAZI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solidFill>
                  <a:srgbClr val="FF0000"/>
                </a:solidFill>
              </a:rPr>
              <a:t>Kishazi Huru K/Hr- </a:t>
            </a:r>
            <a:r>
              <a:rPr lang="en-US" sz="2800" b="1" dirty="0" smtClean="0"/>
              <a:t>Hakitoi maana iliyo kamili.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b="1" dirty="0" smtClean="0">
                <a:solidFill>
                  <a:srgbClr val="FF0000"/>
                </a:solidFill>
              </a:rPr>
              <a:t>Kishazi Tegemezi K/Tg- </a:t>
            </a:r>
            <a:r>
              <a:rPr lang="en-US" sz="2800" b="1" dirty="0" smtClean="0"/>
              <a:t>hujitosheleza kimaana.</a:t>
            </a:r>
            <a:endParaRPr lang="en-US" sz="2800" b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pPr lvl="0"/>
            <a:r>
              <a:rPr lang="en-US" dirty="0" smtClean="0"/>
              <a:t/>
            </a:r>
            <a:br>
              <a:rPr lang="en-US" dirty="0" smtClean="0"/>
            </a:br>
            <a:r>
              <a:rPr lang="en-US" sz="6000" dirty="0" smtClean="0">
                <a:solidFill>
                  <a:schemeClr val="bg1"/>
                </a:solidFill>
              </a:rPr>
              <a:t>3. TUNGO KISHAZI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SIFA ZA KISHAZI TEGEMEZI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Haina maana iliyokamilika ndani yake.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Hutegemea uwepo wa kishazi huru ili kukamilisha maana.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Hutambulika kwa kuwa na viambishi rejeshi katika kitenzi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Huweza kufutwa katika sentensi bila kuathiri maana.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Huweza kutanguliwa au kufuatwa na kishazi huru.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pPr lvl="0"/>
            <a:r>
              <a:rPr lang="en-US" sz="6000" dirty="0" smtClean="0">
                <a:solidFill>
                  <a:schemeClr val="bg1"/>
                </a:solidFill>
              </a:rPr>
              <a:t/>
            </a:r>
            <a:br>
              <a:rPr lang="en-US" sz="6000" dirty="0" smtClean="0">
                <a:solidFill>
                  <a:schemeClr val="bg1"/>
                </a:solidFill>
              </a:rPr>
            </a:br>
            <a:r>
              <a:rPr lang="en-US" sz="6000" dirty="0" smtClean="0">
                <a:solidFill>
                  <a:schemeClr val="bg1"/>
                </a:solidFill>
              </a:rPr>
              <a:t>TUNGO KISHAZI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Sentensi ni kifungu cha maneno kinachoanzia neno moja na kuendelea ndani yake</a:t>
            </a:r>
          </a:p>
          <a:p>
            <a:pPr>
              <a:buNone/>
            </a:pPr>
            <a:r>
              <a:rPr lang="en-US" sz="2000" dirty="0" smtClean="0"/>
              <a:t>kukiwa na muundo wa kiima na kiarifu. Sentensi ndio tungo kubwa kuliko aina zote</a:t>
            </a:r>
          </a:p>
          <a:p>
            <a:pPr>
              <a:buNone/>
            </a:pPr>
            <a:r>
              <a:rPr lang="en-US" sz="2000" dirty="0" smtClean="0"/>
              <a:t>katika mpangilio wa tungo.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400" b="1" dirty="0" smtClean="0"/>
              <a:t>MUUNDO WA SENTENSI</a:t>
            </a:r>
            <a:r>
              <a:rPr lang="en-US" sz="2000" dirty="0" smtClean="0"/>
              <a:t>.</a:t>
            </a:r>
          </a:p>
          <a:p>
            <a:pPr>
              <a:buNone/>
            </a:pPr>
            <a:r>
              <a:rPr lang="en-US" sz="2000" dirty="0" smtClean="0"/>
              <a:t>Sentensi imeundwa katika sehemu kuu mbili ambayo ni kiima na kiarifu. 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400" b="1" dirty="0" smtClean="0"/>
              <a:t>Kiima ( K ) </a:t>
            </a:r>
            <a:r>
              <a:rPr lang="en-US" sz="2000" dirty="0" smtClean="0"/>
              <a:t>ni sehemu katika sentensi ambayo hujaza nafasi ya mtenda au mtendwa</a:t>
            </a:r>
          </a:p>
          <a:p>
            <a:pPr>
              <a:buNone/>
            </a:pPr>
            <a:r>
              <a:rPr lang="en-US" sz="2000" dirty="0" smtClean="0"/>
              <a:t>katika sentensi. Mara nyingi kiima hujitokeza upande wa kushoto katika sentensi.</a:t>
            </a:r>
          </a:p>
          <a:p>
            <a:pPr>
              <a:buNone/>
            </a:pPr>
            <a:r>
              <a:rPr lang="en-US" sz="2000" dirty="0" smtClean="0"/>
              <a:t>Mfano (a) </a:t>
            </a:r>
            <a:r>
              <a:rPr lang="en-US" sz="2000" b="1" dirty="0" smtClean="0">
                <a:solidFill>
                  <a:srgbClr val="FF0000"/>
                </a:solidFill>
              </a:rPr>
              <a:t>Baba na mama /</a:t>
            </a:r>
            <a:r>
              <a:rPr lang="en-US" sz="2000" dirty="0" smtClean="0"/>
              <a:t>wanalima shamba.</a:t>
            </a:r>
          </a:p>
          <a:p>
            <a:pPr>
              <a:buNone/>
            </a:pPr>
            <a:r>
              <a:rPr lang="en-US" sz="2000" dirty="0" smtClean="0"/>
              <a:t>             ( b) </a:t>
            </a:r>
            <a:r>
              <a:rPr lang="en-US" sz="2000" b="1" dirty="0" smtClean="0">
                <a:solidFill>
                  <a:srgbClr val="FF0000"/>
                </a:solidFill>
              </a:rPr>
              <a:t>Mwalimu/</a:t>
            </a:r>
            <a:r>
              <a:rPr lang="en-US" sz="2000" dirty="0" smtClean="0"/>
              <a:t> anafundisha darasani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800" b="1" dirty="0" smtClean="0"/>
              <a:t>Kiarifu ( A ) </a:t>
            </a:r>
            <a:r>
              <a:rPr lang="en-US" sz="2000" dirty="0" smtClean="0"/>
              <a:t> ni sehemu katika sentensi ambayo hukaliwa na maneno kwa</a:t>
            </a:r>
          </a:p>
          <a:p>
            <a:pPr>
              <a:buNone/>
            </a:pPr>
            <a:r>
              <a:rPr lang="en-US" sz="2000" dirty="0" smtClean="0"/>
              <a:t>ajili ya kutoa ufafanuzi zaidi kuhusu tendo lilivyotendeka.</a:t>
            </a:r>
          </a:p>
          <a:p>
            <a:pPr>
              <a:buNone/>
            </a:pPr>
            <a:r>
              <a:rPr lang="en-US" sz="2000" dirty="0" smtClean="0"/>
              <a:t>Mfano , Mtoto/ </a:t>
            </a:r>
            <a:r>
              <a:rPr lang="en-US" sz="2000" b="1" dirty="0" smtClean="0">
                <a:solidFill>
                  <a:srgbClr val="FF0000"/>
                </a:solidFill>
              </a:rPr>
              <a:t>anasoma darasani.</a:t>
            </a:r>
          </a:p>
          <a:p>
            <a:pPr>
              <a:buNone/>
            </a:pPr>
            <a:endParaRPr lang="en-US" sz="20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pPr lvl="0"/>
            <a:r>
              <a:rPr lang="en-US" dirty="0" smtClean="0"/>
              <a:t/>
            </a:r>
            <a:br>
              <a:rPr lang="en-US" dirty="0" smtClean="0"/>
            </a:br>
            <a:r>
              <a:rPr lang="en-US" sz="6000" dirty="0" smtClean="0">
                <a:solidFill>
                  <a:schemeClr val="bg1"/>
                </a:solidFill>
              </a:rPr>
              <a:t>4. TUNGO SENTENSI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VIPASHIO VYA KIIMA NA KIARIFA.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pPr lvl="0"/>
            <a:r>
              <a:rPr lang="en-US" dirty="0" smtClean="0"/>
              <a:t/>
            </a:r>
            <a:br>
              <a:rPr lang="en-US" dirty="0" smtClean="0"/>
            </a:br>
            <a:r>
              <a:rPr lang="en-US" sz="6000" dirty="0" smtClean="0">
                <a:solidFill>
                  <a:schemeClr val="bg1"/>
                </a:solidFill>
              </a:rPr>
              <a:t>4. TUNGO SENTENSI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2176821"/>
              </p:ext>
            </p:extLst>
          </p:nvPr>
        </p:nvGraphicFramePr>
        <p:xfrm>
          <a:off x="2514600" y="1371602"/>
          <a:ext cx="5867400" cy="521437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25856"/>
                <a:gridCol w="1964944"/>
                <a:gridCol w="3276600"/>
              </a:tblGrid>
              <a:tr h="468697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Na.</a:t>
                      </a:r>
                      <a:endParaRPr lang="en-US" sz="2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KIPASHIO</a:t>
                      </a:r>
                      <a:endParaRPr lang="en-US" sz="2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MFANO</a:t>
                      </a:r>
                      <a:endParaRPr lang="en-US" sz="2400" b="1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43319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Nomino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 peke yake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Mwalimu</a:t>
                      </a:r>
                      <a:r>
                        <a:rPr lang="en-US" dirty="0" smtClean="0"/>
                        <a:t> /anafundisha darasani.</a:t>
                      </a:r>
                      <a:endParaRPr lang="en-US" dirty="0"/>
                    </a:p>
                  </a:txBody>
                  <a:tcPr/>
                </a:tc>
              </a:tr>
              <a:tr h="43319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Nomino</a:t>
                      </a:r>
                      <a:r>
                        <a:rPr lang="en-US" sz="1600" baseline="0" dirty="0" smtClean="0"/>
                        <a:t> na nomino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Babu na bibi</a:t>
                      </a:r>
                      <a:r>
                        <a:rPr lang="en-US" dirty="0" smtClean="0"/>
                        <a:t>/ wanakula ugali.</a:t>
                      </a:r>
                      <a:endParaRPr lang="en-US" dirty="0"/>
                    </a:p>
                  </a:txBody>
                  <a:tcPr/>
                </a:tc>
              </a:tr>
              <a:tr h="43319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Nomino</a:t>
                      </a:r>
                      <a:r>
                        <a:rPr lang="en-US" baseline="0" dirty="0" smtClean="0"/>
                        <a:t> na 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Mtoto mtundu</a:t>
                      </a:r>
                      <a:r>
                        <a:rPr lang="en-US" baseline="0" dirty="0" smtClean="0"/>
                        <a:t>/ ameadhibiwa</a:t>
                      </a:r>
                      <a:endParaRPr lang="en-US" dirty="0"/>
                    </a:p>
                  </a:txBody>
                  <a:tcPr/>
                </a:tc>
              </a:tr>
              <a:tr h="43319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Kiwakilishi</a:t>
                      </a:r>
                      <a:r>
                        <a:rPr lang="en-US" baseline="0" dirty="0" smtClean="0"/>
                        <a:t> na 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Yule mwizi </a:t>
                      </a:r>
                      <a:r>
                        <a:rPr lang="en-US" dirty="0" smtClean="0"/>
                        <a:t>/ amekamatwa jana</a:t>
                      </a:r>
                      <a:endParaRPr lang="en-US" dirty="0"/>
                    </a:p>
                  </a:txBody>
                  <a:tcPr/>
                </a:tc>
              </a:tr>
              <a:tr h="433190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Kiwakilishi pekee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Hapa</a:t>
                      </a:r>
                      <a:r>
                        <a:rPr lang="en-US" dirty="0" smtClean="0"/>
                        <a:t> / panatisha</a:t>
                      </a:r>
                      <a:endParaRPr lang="en-US" dirty="0"/>
                    </a:p>
                  </a:txBody>
                  <a:tcPr/>
                </a:tc>
              </a:tr>
              <a:tr h="433190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 +</a:t>
                      </a:r>
                      <a:r>
                        <a:rPr lang="en-US" baseline="0" dirty="0" smtClean="0"/>
                        <a:t> K/Tg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Mtoto aliyekuja jana</a:t>
                      </a:r>
                      <a:r>
                        <a:rPr lang="en-US" dirty="0" smtClean="0"/>
                        <a:t>/</a:t>
                      </a:r>
                      <a:r>
                        <a:rPr lang="en-US" baseline="0" dirty="0" smtClean="0"/>
                        <a:t> ni msafi.</a:t>
                      </a:r>
                      <a:endParaRPr lang="en-US" dirty="0"/>
                    </a:p>
                  </a:txBody>
                  <a:tcPr/>
                </a:tc>
              </a:tr>
              <a:tr h="43319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Kitenzi kikuu pekee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Anacheza, </a:t>
                      </a:r>
                      <a:r>
                        <a:rPr lang="en-US" b="1" dirty="0" smtClean="0"/>
                        <a:t>analima</a:t>
                      </a:r>
                      <a:endParaRPr lang="en-US" b="1" dirty="0"/>
                    </a:p>
                  </a:txBody>
                  <a:tcPr/>
                </a:tc>
              </a:tr>
              <a:tr h="43319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Ts</a:t>
                      </a:r>
                      <a:r>
                        <a:rPr lang="en-US" baseline="0" dirty="0" smtClean="0"/>
                        <a:t> + 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Mtoto /</a:t>
                      </a:r>
                      <a:r>
                        <a:rPr lang="en-US" b="1" dirty="0" smtClean="0"/>
                        <a:t>alikuwa anacheza </a:t>
                      </a:r>
                      <a:endParaRPr lang="en-US" b="1" dirty="0"/>
                    </a:p>
                  </a:txBody>
                  <a:tcPr/>
                </a:tc>
              </a:tr>
              <a:tr h="43319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T+ Chagizo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Watoto</a:t>
                      </a:r>
                      <a:r>
                        <a:rPr lang="en-US" b="1" dirty="0" smtClean="0"/>
                        <a:t>/</a:t>
                      </a:r>
                      <a:r>
                        <a:rPr lang="en-US" b="1" baseline="0" dirty="0" smtClean="0"/>
                        <a:t> wanacheza uwanjani</a:t>
                      </a:r>
                      <a:endParaRPr lang="en-US" b="1" dirty="0"/>
                    </a:p>
                  </a:txBody>
                  <a:tcPr/>
                </a:tc>
              </a:tr>
              <a:tr h="43319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Ts+T+ Chagizo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Mwalimu</a:t>
                      </a:r>
                      <a:r>
                        <a:rPr lang="en-US" baseline="0" dirty="0" smtClean="0"/>
                        <a:t> /</a:t>
                      </a:r>
                      <a:r>
                        <a:rPr lang="en-US" b="1" baseline="0" dirty="0" smtClean="0"/>
                        <a:t>alikuwa anafundisha darasani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85800" y="1371600"/>
          <a:ext cx="1828800" cy="4800600"/>
        </p:xfrm>
        <a:graphic>
          <a:graphicData uri="http://schemas.openxmlformats.org/drawingml/2006/table">
            <a:tbl>
              <a:tblPr/>
              <a:tblGrid>
                <a:gridCol w="1828800"/>
              </a:tblGrid>
              <a:tr h="480060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sz="3200" b="1" dirty="0" smtClean="0"/>
                        <a:t>KIIMA</a:t>
                      </a:r>
                    </a:p>
                    <a:p>
                      <a:endParaRPr lang="en-US" sz="3200" b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85800" y="1371600"/>
          <a:ext cx="1828800" cy="457200"/>
        </p:xfrm>
        <a:graphic>
          <a:graphicData uri="http://schemas.openxmlformats.org/drawingml/2006/table">
            <a:tbl>
              <a:tblPr/>
              <a:tblGrid>
                <a:gridCol w="1828800"/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SENTENSI</a:t>
                      </a:r>
                      <a:endParaRPr lang="en-US" sz="2400" b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66750" y="4419600"/>
          <a:ext cx="1828800" cy="2133600"/>
        </p:xfrm>
        <a:graphic>
          <a:graphicData uri="http://schemas.openxmlformats.org/drawingml/2006/table">
            <a:tbl>
              <a:tblPr/>
              <a:tblGrid>
                <a:gridCol w="1828800"/>
              </a:tblGrid>
              <a:tr h="2133600"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sz="3200" b="1" dirty="0" smtClean="0"/>
                        <a:t>KIARIFU</a:t>
                      </a:r>
                      <a:endParaRPr lang="en-US" sz="3200" b="1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000" dirty="0" smtClean="0"/>
              <a:t>Kuna aina kuu nne za sentensi, sentensi sahili, ambatano, changamano na shurutia.</a:t>
            </a:r>
          </a:p>
          <a:p>
            <a:pPr marL="457200" indent="-457200">
              <a:buAutoNum type="arabicPeriod"/>
            </a:pPr>
            <a:r>
              <a:rPr lang="en-US" sz="2400" b="1" dirty="0" smtClean="0"/>
              <a:t>SENETNSI SAHILI</a:t>
            </a:r>
          </a:p>
          <a:p>
            <a:pPr marL="457200" indent="-457200">
              <a:buNone/>
            </a:pPr>
            <a:r>
              <a:rPr lang="en-US" sz="2000" dirty="0" smtClean="0"/>
              <a:t>Hii ni aina ya sentensi ambayo hutawaliwa na kishazi huru kimoja ndani yake. Kishazi</a:t>
            </a:r>
          </a:p>
          <a:p>
            <a:pPr marL="457200" indent="-457200">
              <a:buNone/>
            </a:pPr>
            <a:r>
              <a:rPr lang="en-US" sz="2000" dirty="0" smtClean="0"/>
              <a:t>huru hiki huweza kubeba </a:t>
            </a:r>
            <a:r>
              <a:rPr lang="en-US" sz="2000" b="1" dirty="0" smtClean="0"/>
              <a:t>kitenzi kikuu kimoja, kitenzi kikuu na kitenzi kisaidizi au</a:t>
            </a:r>
          </a:p>
          <a:p>
            <a:pPr marL="457200" indent="-457200">
              <a:buNone/>
            </a:pPr>
            <a:r>
              <a:rPr lang="en-US" sz="2000" b="1" dirty="0" smtClean="0"/>
              <a:t>kitenzi kishirikishi.</a:t>
            </a:r>
          </a:p>
          <a:p>
            <a:pPr marL="457200" indent="-457200">
              <a:buNone/>
            </a:pPr>
            <a:r>
              <a:rPr lang="en-US" sz="2000" b="1" dirty="0" smtClean="0"/>
              <a:t>Mfano , a. Baraka ni mtoto mzuri sana</a:t>
            </a:r>
          </a:p>
          <a:p>
            <a:pPr marL="457200" indent="-457200">
              <a:buNone/>
            </a:pPr>
            <a:r>
              <a:rPr lang="en-US" sz="2000" b="1" dirty="0" smtClean="0"/>
              <a:t>                b. Baraka anaimba nyimbo vizuri sana.</a:t>
            </a:r>
          </a:p>
          <a:p>
            <a:pPr marL="457200" indent="-457200">
              <a:buNone/>
            </a:pPr>
            <a:r>
              <a:rPr lang="en-US" sz="2000" b="1" dirty="0" smtClean="0"/>
              <a:t>                c. Baraka alikuwa anasoma darasani.</a:t>
            </a:r>
          </a:p>
          <a:p>
            <a:pPr marL="457200" indent="-457200">
              <a:buNone/>
            </a:pPr>
            <a:endParaRPr lang="en-US" sz="2000" b="1" dirty="0" smtClean="0"/>
          </a:p>
          <a:p>
            <a:pPr marL="457200" indent="-457200">
              <a:buNone/>
            </a:pPr>
            <a:r>
              <a:rPr lang="en-US" sz="2400" b="1" dirty="0" smtClean="0"/>
              <a:t>2. SENTENSI AMBATANO</a:t>
            </a:r>
          </a:p>
          <a:p>
            <a:pPr marL="457200" indent="-457200">
              <a:buNone/>
            </a:pPr>
            <a:r>
              <a:rPr lang="en-US" sz="2400" dirty="0" smtClean="0"/>
              <a:t>Hii ni aina ya sentensi inayoundwa na sentensi mbili au zaidi zilizounganishwa kwa kutumia viunganishi kama vile lakini, wala, au, na, wakati, n.k </a:t>
            </a:r>
          </a:p>
          <a:p>
            <a:pPr marL="457200" indent="-457200">
              <a:buNone/>
            </a:pPr>
            <a:r>
              <a:rPr lang="en-US" sz="2400" dirty="0" smtClean="0"/>
              <a:t>Mfano , </a:t>
            </a:r>
            <a:r>
              <a:rPr lang="en-US" sz="2400" b="1" dirty="0" smtClean="0"/>
              <a:t>a. Baba na mama wanacheza wakati Juma anacheza mpira.</a:t>
            </a:r>
          </a:p>
          <a:p>
            <a:pPr marL="457200" indent="-457200">
              <a:buNone/>
            </a:pPr>
            <a:r>
              <a:rPr lang="en-US" sz="2400" b="1" dirty="0" smtClean="0"/>
              <a:t>               b. Mtoto mdogo amepatikana lakini mtoto mkubwa amepotea.</a:t>
            </a:r>
          </a:p>
          <a:p>
            <a:pPr marL="457200" indent="-457200">
              <a:buNone/>
            </a:pPr>
            <a:r>
              <a:rPr lang="en-US" sz="2400" b="1" dirty="0" smtClean="0"/>
              <a:t>               c. Bibi aliyekuja jana ni mwandishi wa habari wakati mtoto wake ni </a:t>
            </a:r>
          </a:p>
          <a:p>
            <a:pPr marL="457200" indent="-457200">
              <a:buNone/>
            </a:pPr>
            <a:r>
              <a:rPr lang="en-US" sz="2400" b="1" dirty="0" smtClean="0"/>
              <a:t>                   mwanasheria.</a:t>
            </a:r>
            <a:endParaRPr lang="en-US" sz="2400" b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pPr lvl="0"/>
            <a:r>
              <a:rPr lang="en-US" dirty="0" smtClean="0"/>
              <a:t/>
            </a:r>
            <a:br>
              <a:rPr lang="en-US" dirty="0" smtClean="0"/>
            </a:br>
            <a:r>
              <a:rPr lang="en-US" sz="6000" dirty="0" smtClean="0">
                <a:solidFill>
                  <a:schemeClr val="bg1"/>
                </a:solidFill>
              </a:rPr>
              <a:t>AINA ZA SENTENSI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b="1" dirty="0" smtClean="0"/>
              <a:t>3. SENTENSI CHANGAMANO.</a:t>
            </a:r>
          </a:p>
          <a:p>
            <a:pPr>
              <a:buNone/>
            </a:pPr>
            <a:r>
              <a:rPr lang="en-US" sz="2000" dirty="0" smtClean="0"/>
              <a:t>Ni sentensi inayotawaliwa na kishazi huru kimoja au zaidi na kishazi tegemezi kimoja</a:t>
            </a:r>
          </a:p>
          <a:p>
            <a:pPr>
              <a:buNone/>
            </a:pPr>
            <a:r>
              <a:rPr lang="en-US" sz="2000" dirty="0" smtClean="0"/>
              <a:t>au zaidi.</a:t>
            </a:r>
          </a:p>
          <a:p>
            <a:pPr>
              <a:buNone/>
            </a:pPr>
            <a:r>
              <a:rPr lang="en-US" sz="2000" dirty="0" smtClean="0"/>
              <a:t>Mfano </a:t>
            </a:r>
            <a:r>
              <a:rPr lang="en-US" sz="2000" b="1" dirty="0" smtClean="0"/>
              <a:t>, a. Mtoto aliyefika jana amekwenda sokoni kununua mchele.</a:t>
            </a:r>
          </a:p>
          <a:p>
            <a:pPr>
              <a:buNone/>
            </a:pPr>
            <a:r>
              <a:rPr lang="en-US" sz="2000" b="1" dirty="0" smtClean="0"/>
              <a:t>               b. Kitabu kilichookotwa jana ni kitabu cha uandishi wa habari.</a:t>
            </a:r>
          </a:p>
          <a:p>
            <a:pPr>
              <a:buNone/>
            </a:pPr>
            <a:r>
              <a:rPr lang="en-US" sz="2000" b="1" dirty="0" smtClean="0"/>
              <a:t>               c. Vilivyovunjika jana, wakati sherehe ikiendelea, gharama yake ni shilingi</a:t>
            </a:r>
          </a:p>
          <a:p>
            <a:pPr>
              <a:buNone/>
            </a:pPr>
            <a:r>
              <a:rPr lang="en-US" sz="2000" b="1" dirty="0" smtClean="0"/>
              <a:t>                   laki mbili.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r>
              <a:rPr lang="en-US" sz="2800" b="1" dirty="0" smtClean="0"/>
              <a:t>4. SENTENSI SHURURTIA</a:t>
            </a:r>
          </a:p>
          <a:p>
            <a:pPr>
              <a:buNone/>
            </a:pPr>
            <a:r>
              <a:rPr lang="en-US" sz="2600" dirty="0" smtClean="0"/>
              <a:t>Hii ni aina ya sentensi inayoundwa na mofimu za masharti</a:t>
            </a:r>
          </a:p>
          <a:p>
            <a:pPr>
              <a:buNone/>
            </a:pPr>
            <a:r>
              <a:rPr lang="en-US" sz="2600" dirty="0" smtClean="0"/>
              <a:t>kama vile </a:t>
            </a:r>
            <a:r>
              <a:rPr lang="en-US" sz="2600" b="1" dirty="0" smtClean="0"/>
              <a:t>–ngali-, -ngeli-, nge- na ki-</a:t>
            </a:r>
          </a:p>
          <a:p>
            <a:pPr>
              <a:buNone/>
            </a:pPr>
            <a:endParaRPr lang="en-US" sz="2600" b="1" dirty="0" smtClean="0"/>
          </a:p>
          <a:p>
            <a:pPr>
              <a:buNone/>
            </a:pPr>
            <a:r>
              <a:rPr lang="en-US" sz="2600" dirty="0" smtClean="0"/>
              <a:t>Hatua za uchanganuzi wa sentensi ni pamoja na kuainisha</a:t>
            </a:r>
          </a:p>
          <a:p>
            <a:pPr>
              <a:buNone/>
            </a:pPr>
            <a:r>
              <a:rPr lang="en-US" sz="2600" dirty="0" smtClean="0"/>
              <a:t>aina ya sentensi, kubaini sehemu kuu za sentensi, </a:t>
            </a:r>
            <a:r>
              <a:rPr lang="en-US" sz="2600" b="1" dirty="0" smtClean="0"/>
              <a:t>kuonesha</a:t>
            </a:r>
          </a:p>
          <a:p>
            <a:pPr>
              <a:buNone/>
            </a:pPr>
            <a:r>
              <a:rPr lang="en-US" sz="2600" b="1" dirty="0" smtClean="0"/>
              <a:t>vipashio vya kiima na kiarifu, kuanisha aina za maneno, kuandika</a:t>
            </a:r>
          </a:p>
          <a:p>
            <a:pPr>
              <a:buNone/>
            </a:pPr>
            <a:r>
              <a:rPr lang="en-US" sz="2600" b="1" dirty="0" smtClean="0"/>
              <a:t>upya sentensi.</a:t>
            </a:r>
            <a:endParaRPr lang="en-US" sz="2600" b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pPr lvl="0"/>
            <a:r>
              <a:rPr lang="en-US" dirty="0" smtClean="0"/>
              <a:t/>
            </a:r>
            <a:br>
              <a:rPr lang="en-US" dirty="0" smtClean="0"/>
            </a:br>
            <a:r>
              <a:rPr lang="en-US" sz="6000" dirty="0" smtClean="0">
                <a:solidFill>
                  <a:schemeClr val="bg1"/>
                </a:solidFill>
              </a:rPr>
              <a:t>AINA ZA SENTENSI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pPr lvl="0"/>
            <a:r>
              <a:rPr lang="en-US" dirty="0" smtClean="0"/>
              <a:t/>
            </a:r>
            <a:br>
              <a:rPr lang="en-US" dirty="0" smtClean="0"/>
            </a:br>
            <a:r>
              <a:rPr lang="en-US" sz="6000" dirty="0" smtClean="0">
                <a:solidFill>
                  <a:schemeClr val="bg1"/>
                </a:solidFill>
              </a:rPr>
              <a:t>MAANA YA TUNGO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Tungo ni muunganiko wa vipashio vidogo </a:t>
            </a:r>
            <a:r>
              <a:rPr lang="en-US" sz="2000" dirty="0" smtClean="0"/>
              <a:t>vidogo</a:t>
            </a:r>
            <a:r>
              <a:rPr lang="en-US" sz="2000" dirty="0" smtClean="0"/>
              <a:t> li kuweza kujenga vipashio vikubwa</a:t>
            </a:r>
            <a:endParaRPr lang="en-US" sz="2000" dirty="0"/>
          </a:p>
          <a:p>
            <a:pPr>
              <a:buNone/>
            </a:pPr>
            <a:r>
              <a:rPr lang="en-US" sz="2000" dirty="0" smtClean="0"/>
              <a:t>katika lugha.  Neno tungo ni nomino iliyotokana na kitenzi tunga. Vipashio hivi ni</a:t>
            </a:r>
            <a:endParaRPr lang="en-US" sz="2000" dirty="0"/>
          </a:p>
          <a:p>
            <a:pPr>
              <a:buNone/>
            </a:pPr>
            <a:r>
              <a:rPr lang="en-US" sz="2000" dirty="0" smtClean="0"/>
              <a:t>pamoja na</a:t>
            </a:r>
            <a:r>
              <a:rPr lang="en-US" sz="2000" dirty="0"/>
              <a:t> </a:t>
            </a:r>
            <a:r>
              <a:rPr lang="en-US" sz="2400" b="1" dirty="0" smtClean="0">
                <a:solidFill>
                  <a:srgbClr val="FF0000"/>
                </a:solidFill>
              </a:rPr>
              <a:t>neno, kirai, kishazi na sentensi.</a:t>
            </a:r>
          </a:p>
          <a:p>
            <a:pPr>
              <a:buNone/>
            </a:pPr>
            <a:r>
              <a:rPr lang="en-US" sz="2000" dirty="0" smtClean="0"/>
              <a:t>Mfano , Baba anasoma kitabu ofisini.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Baba . </a:t>
            </a:r>
            <a:r>
              <a:rPr lang="en-US" sz="2000" b="1" dirty="0" smtClean="0">
                <a:solidFill>
                  <a:srgbClr val="FF0000"/>
                </a:solidFill>
              </a:rPr>
              <a:t>Neno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Mtoto mzuri. </a:t>
            </a:r>
            <a:r>
              <a:rPr lang="en-US" sz="2000" b="1" dirty="0" smtClean="0">
                <a:solidFill>
                  <a:srgbClr val="FF0000"/>
                </a:solidFill>
              </a:rPr>
              <a:t>Kirai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Mtoto ambaye anasoma kitabu. </a:t>
            </a:r>
            <a:r>
              <a:rPr lang="en-US" sz="2000" b="1" dirty="0" smtClean="0">
                <a:solidFill>
                  <a:srgbClr val="FF0000"/>
                </a:solidFill>
              </a:rPr>
              <a:t>Kishazi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Mtoto ambaye anasoma kitabu ni jirani yangu. </a:t>
            </a:r>
            <a:r>
              <a:rPr lang="en-US" sz="2000" b="1" dirty="0" smtClean="0">
                <a:solidFill>
                  <a:srgbClr val="FF0000"/>
                </a:solidFill>
              </a:rPr>
              <a:t>Sentensi.</a:t>
            </a:r>
          </a:p>
          <a:p>
            <a:pPr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000" b="1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000" b="1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000" b="1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000" b="1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000" b="1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000" b="1" dirty="0">
              <a:solidFill>
                <a:srgbClr val="FF0000"/>
              </a:solidFill>
            </a:endParaRPr>
          </a:p>
          <a:p>
            <a:pPr>
              <a:buNone/>
            </a:pPr>
            <a:endParaRPr lang="en-US" sz="20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Katika lugha ya Kiswahili, kuna aina kuu nne za tungo ambazo hupangwa katika</a:t>
            </a:r>
          </a:p>
          <a:p>
            <a:pPr>
              <a:buNone/>
            </a:pPr>
            <a:r>
              <a:rPr lang="en-US" sz="2000" dirty="0" smtClean="0"/>
              <a:t>mtirirko wa kuanzia tungo ndogo mpaka tungo kubwa.</a:t>
            </a:r>
          </a:p>
          <a:p>
            <a:pPr marL="457200" indent="-457200">
              <a:buAutoNum type="arabicPeriod"/>
            </a:pPr>
            <a:r>
              <a:rPr lang="en-US" sz="2800" b="1" dirty="0" smtClean="0"/>
              <a:t>Tungo neno</a:t>
            </a:r>
          </a:p>
          <a:p>
            <a:pPr marL="457200" indent="-457200">
              <a:buAutoNum type="arabicPeriod"/>
            </a:pPr>
            <a:r>
              <a:rPr lang="en-US" sz="2800" b="1" dirty="0" smtClean="0"/>
              <a:t>Tungo kirai</a:t>
            </a:r>
          </a:p>
          <a:p>
            <a:pPr marL="457200" indent="-457200">
              <a:buAutoNum type="arabicPeriod"/>
            </a:pPr>
            <a:r>
              <a:rPr lang="en-US" sz="2800" b="1" dirty="0" smtClean="0"/>
              <a:t>Tungo kishazi</a:t>
            </a:r>
          </a:p>
          <a:p>
            <a:pPr marL="457200" indent="-457200">
              <a:buAutoNum type="arabicPeriod"/>
            </a:pPr>
            <a:r>
              <a:rPr lang="en-US" sz="2800" b="1" dirty="0" smtClean="0"/>
              <a:t>Tungo sentensi.</a:t>
            </a:r>
          </a:p>
          <a:p>
            <a:pPr marL="457200" indent="-457200">
              <a:buNone/>
            </a:pPr>
            <a:endParaRPr lang="en-US" sz="2000" dirty="0" smtClean="0"/>
          </a:p>
          <a:p>
            <a:pPr marL="457200" indent="-457200">
              <a:buAutoNum type="arabicPeriod"/>
            </a:pPr>
            <a:r>
              <a:rPr lang="en-US" sz="2800" b="1" dirty="0" smtClean="0">
                <a:solidFill>
                  <a:srgbClr val="FF0000"/>
                </a:solidFill>
              </a:rPr>
              <a:t>TUNGO NENO.</a:t>
            </a:r>
          </a:p>
          <a:p>
            <a:pPr marL="457200" indent="-457200"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Neno</a:t>
            </a:r>
            <a:r>
              <a:rPr lang="en-US" sz="2000" dirty="0" smtClean="0"/>
              <a:t> ni mkusanyiko wa silabi ambazo huungana pamoja na kuunda maumbo</a:t>
            </a:r>
          </a:p>
          <a:p>
            <a:pPr marL="457200" indent="-457200">
              <a:buNone/>
            </a:pPr>
            <a:r>
              <a:rPr lang="en-US" sz="2000" dirty="0" smtClean="0"/>
              <a:t>mbalimbali yenye maana ndani yake. Siyo kila neno linaweza kuleta maana katika</a:t>
            </a:r>
          </a:p>
          <a:p>
            <a:pPr marL="457200" indent="-457200">
              <a:buNone/>
            </a:pPr>
            <a:r>
              <a:rPr lang="en-US" sz="2000" dirty="0" smtClean="0"/>
              <a:t>lugha. Mfano, </a:t>
            </a:r>
            <a:r>
              <a:rPr lang="en-US" sz="2000" b="1" dirty="0" smtClean="0"/>
              <a:t>mama, kiti, meza, kamera, daftari ( huleta maana ), paku, lime, mlangu</a:t>
            </a:r>
          </a:p>
          <a:p>
            <a:pPr marL="457200" indent="-457200">
              <a:buNone/>
            </a:pPr>
            <a:r>
              <a:rPr lang="en-US" sz="2000" b="1" dirty="0" smtClean="0"/>
              <a:t>( hayana maana ).</a:t>
            </a:r>
            <a:endParaRPr lang="en-US" sz="2000" b="1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pPr lvl="0"/>
            <a:r>
              <a:rPr lang="en-US" dirty="0" smtClean="0"/>
              <a:t/>
            </a:r>
            <a:br>
              <a:rPr lang="en-US" dirty="0" smtClean="0"/>
            </a:br>
            <a:r>
              <a:rPr lang="en-US" sz="6000" dirty="0" smtClean="0">
                <a:solidFill>
                  <a:schemeClr val="bg1"/>
                </a:solidFill>
              </a:rPr>
              <a:t>AINA ZA TUNGO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AINA ZA MANENO.</a:t>
            </a:r>
          </a:p>
          <a:p>
            <a:pPr>
              <a:buNone/>
            </a:pPr>
            <a:r>
              <a:rPr lang="en-US" sz="2000" dirty="0" smtClean="0"/>
              <a:t>Baadhi ya wataalamu wameainisha aina saba ( 7 ) za maneno kama </a:t>
            </a:r>
            <a:r>
              <a:rPr lang="en-US" sz="2000" b="1" dirty="0" smtClean="0"/>
              <a:t>vile  F. Mkwera</a:t>
            </a:r>
          </a:p>
          <a:p>
            <a:pPr>
              <a:buNone/>
            </a:pPr>
            <a:r>
              <a:rPr lang="en-US" sz="2000" b="1" dirty="0" smtClean="0"/>
              <a:t>(1978 )  , Kapinga ( 1983 )  na TUMI ( 1988 ) </a:t>
            </a:r>
            <a:r>
              <a:rPr lang="en-US" sz="2000" dirty="0" smtClean="0"/>
              <a:t>kwa kutotenganisha kihisishi na kihusishi</a:t>
            </a:r>
          </a:p>
          <a:p>
            <a:pPr>
              <a:buNone/>
            </a:pPr>
            <a:r>
              <a:rPr lang="en-US" sz="2000" dirty="0" smtClean="0"/>
              <a:t>katika aina za maneno. Wataalamu wengine ni kama vile </a:t>
            </a:r>
            <a:r>
              <a:rPr lang="en-US" sz="2000" b="1" dirty="0" smtClean="0"/>
              <a:t>Mbunda M, ( 1992 ), Ngullu</a:t>
            </a:r>
          </a:p>
          <a:p>
            <a:pPr>
              <a:buNone/>
            </a:pPr>
            <a:r>
              <a:rPr lang="en-US" sz="2000" b="1" dirty="0" smtClean="0"/>
              <a:t>R,  ( 1999 ) na Rubanza Y, ( 2003 ) </a:t>
            </a:r>
            <a:r>
              <a:rPr lang="en-US" sz="2000" dirty="0" smtClean="0"/>
              <a:t>ambao wao wameainisha aina nane ( 8 ) za maneno</a:t>
            </a:r>
          </a:p>
          <a:p>
            <a:pPr>
              <a:buNone/>
            </a:pPr>
            <a:r>
              <a:rPr lang="en-US" sz="2000" dirty="0" smtClean="0"/>
              <a:t>katika lugha ya Kiswahili.</a:t>
            </a:r>
          </a:p>
          <a:p>
            <a:pPr>
              <a:buNone/>
            </a:pPr>
            <a:endParaRPr lang="en-US" sz="2000" b="1" dirty="0" smtClean="0"/>
          </a:p>
          <a:p>
            <a:pPr>
              <a:buNone/>
            </a:pPr>
            <a:endParaRPr lang="en-US" sz="4000" b="1" i="1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sz="4000" b="1" i="1" dirty="0" smtClean="0">
                <a:solidFill>
                  <a:srgbClr val="FF0000"/>
                </a:solidFill>
              </a:rPr>
              <a:t> Fatilia jedwali lifuatalo</a:t>
            </a:r>
            <a:endParaRPr lang="en-US" sz="4000" b="1" i="1" dirty="0">
              <a:solidFill>
                <a:srgbClr val="FF0000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pPr lvl="0"/>
            <a:r>
              <a:rPr lang="en-US" dirty="0" smtClean="0"/>
              <a:t/>
            </a:r>
            <a:br>
              <a:rPr lang="en-US" dirty="0" smtClean="0"/>
            </a:br>
            <a:r>
              <a:rPr lang="en-US" sz="6000" dirty="0" smtClean="0">
                <a:solidFill>
                  <a:schemeClr val="bg1"/>
                </a:solidFill>
              </a:rPr>
              <a:t>1. TUNGO NENO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09600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AINA ZA MANENO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533401"/>
          <a:ext cx="9144000" cy="632459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09600"/>
                <a:gridCol w="2209800"/>
                <a:gridCol w="3505200"/>
                <a:gridCol w="2819400"/>
              </a:tblGrid>
              <a:tr h="893242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AINA ZA MANENO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MAANA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AINA ZA NOMINO , VIWAKILISHI &amp; VIVUMISHI</a:t>
                      </a:r>
                      <a:endParaRPr lang="en-US" dirty="0"/>
                    </a:p>
                  </a:txBody>
                  <a:tcPr/>
                </a:tc>
              </a:tr>
              <a:tr h="1972071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NOMINO (</a:t>
                      </a:r>
                      <a:r>
                        <a:rPr lang="en-US" baseline="0" dirty="0" smtClean="0"/>
                        <a:t> N 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Ni</a:t>
                      </a:r>
                      <a:r>
                        <a:rPr lang="en-US" sz="2000" baseline="0" dirty="0" smtClean="0"/>
                        <a:t> m</a:t>
                      </a:r>
                      <a:r>
                        <a:rPr lang="en-US" sz="2000" dirty="0" smtClean="0"/>
                        <a:t>aneno yanayotaja watu, vitu au mahali.</a:t>
                      </a:r>
                    </a:p>
                    <a:p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Mf. Baba, Tanzania, Dar es Salaam, kiti, Magharibi, Jackson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000" dirty="0" smtClean="0"/>
                        <a:t>Nomino za pekee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000" dirty="0" smtClean="0"/>
                        <a:t>Nomino za kawaida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000" dirty="0" smtClean="0"/>
                        <a:t>Nomino dhahania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000" dirty="0" smtClean="0"/>
                        <a:t>Nomino za jamii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000" dirty="0" smtClean="0"/>
                        <a:t>Nomino za wingi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</a:tr>
              <a:tr h="1646252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VIWAKILISHI ( W 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Ni maneno yanayosimama badala ya nomino katika sentensi</a:t>
                      </a:r>
                      <a:r>
                        <a:rPr lang="en-US" dirty="0" smtClean="0"/>
                        <a:t>.</a:t>
                      </a:r>
                    </a:p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Mf.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 Wewe, wangapi, huyu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000" dirty="0" smtClean="0"/>
                        <a:t>Viwakilishi nafsi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000" dirty="0" smtClean="0"/>
                        <a:t>Viwakilishi vioneshi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000" dirty="0" smtClean="0"/>
                        <a:t>Viwakilishi viulizi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2000" dirty="0" smtClean="0"/>
                        <a:t>Viwakilishi milikishi</a:t>
                      </a:r>
                    </a:p>
                    <a:p>
                      <a:endParaRPr lang="en-US" sz="2000" dirty="0"/>
                    </a:p>
                  </a:txBody>
                  <a:tcPr/>
                </a:tc>
              </a:tr>
              <a:tr h="1813034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VIVUMISHI ( V 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 maneno  yanatotoa maelezo zaidi kuhusu nomino au viwakilishi.</a:t>
                      </a:r>
                    </a:p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Mf.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 Refu, tano, chache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Vivumishi vya sifa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Vivumishi vya idadi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Vivumishi milikishi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Vivumishi vioneshi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Vivumishi viulizi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6978022"/>
              </p:ext>
            </p:extLst>
          </p:nvPr>
        </p:nvGraphicFramePr>
        <p:xfrm>
          <a:off x="0" y="685799"/>
          <a:ext cx="9144000" cy="6172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1981200"/>
                <a:gridCol w="3733800"/>
                <a:gridCol w="2971800"/>
              </a:tblGrid>
              <a:tr h="919435">
                <a:tc>
                  <a:txBody>
                    <a:bodyPr/>
                    <a:lstStyle/>
                    <a:p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AINA</a:t>
                      </a:r>
                      <a:r>
                        <a:rPr lang="en-US" baseline="0" dirty="0" smtClean="0"/>
                        <a:t> ZA MANENO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MAANA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AINA ZA  VITENZI, VIELEZI </a:t>
                      </a:r>
                      <a:r>
                        <a:rPr lang="en-US" baseline="0" dirty="0" smtClean="0"/>
                        <a:t> &amp; </a:t>
                      </a:r>
                      <a:r>
                        <a:rPr lang="en-US" dirty="0" smtClean="0"/>
                        <a:t> VIUNGANISHI</a:t>
                      </a:r>
                      <a:endParaRPr lang="en-US" dirty="0"/>
                    </a:p>
                  </a:txBody>
                  <a:tcPr/>
                </a:tc>
              </a:tr>
              <a:tr h="1750922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VITENZI</a:t>
                      </a:r>
                      <a:r>
                        <a:rPr lang="en-US" baseline="0" dirty="0" smtClean="0"/>
                        <a:t> ( T 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 maneno yanayoelezea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tendo lililootendeka au</a:t>
                      </a:r>
                      <a:r>
                        <a:rPr lang="en-US" baseline="0" dirty="0" smtClean="0"/>
                        <a:t> linatendeka katika sentensi.</a:t>
                      </a:r>
                    </a:p>
                    <a:p>
                      <a:r>
                        <a:rPr lang="en-US" baseline="0" dirty="0" smtClean="0"/>
                        <a:t>Mfano , </a:t>
                      </a:r>
                      <a:r>
                        <a:rPr lang="en-US" b="1" baseline="0" dirty="0" smtClean="0"/>
                        <a:t>kula, cheza, imba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Vitenzi</a:t>
                      </a:r>
                      <a:r>
                        <a:rPr lang="en-US" baseline="0" dirty="0" smtClean="0"/>
                        <a:t> vikuu ( T 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Vitenzi visaidizi ( Ts 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baseline="0" dirty="0" smtClean="0"/>
                        <a:t>Vitenzi shirikishi ( t )</a:t>
                      </a:r>
                      <a:endParaRPr lang="en-US" dirty="0"/>
                    </a:p>
                  </a:txBody>
                  <a:tcPr/>
                </a:tc>
              </a:tr>
              <a:tr h="1750922"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VIELEZI ( E 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 maneno yanayotoa taarifa zaidi juu ya vitenzi</a:t>
                      </a:r>
                      <a:r>
                        <a:rPr lang="en-US" baseline="0" dirty="0" smtClean="0"/>
                        <a:t>, viwakilishi au nomino katika sentensi.</a:t>
                      </a:r>
                    </a:p>
                    <a:p>
                      <a:r>
                        <a:rPr lang="en-US" baseline="0" dirty="0" smtClean="0"/>
                        <a:t>Mfano , </a:t>
                      </a:r>
                      <a:r>
                        <a:rPr lang="en-US" b="1" baseline="0" dirty="0" smtClean="0"/>
                        <a:t>vizuri sana, kimyakimya, haraka haraka.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Vielezi vya namna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Vielezi vya mahali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Vielezi vya wakati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Vielezi vya idadi</a:t>
                      </a:r>
                      <a:endParaRPr lang="en-US" dirty="0"/>
                    </a:p>
                  </a:txBody>
                  <a:tcPr/>
                </a:tc>
              </a:tr>
              <a:tr h="1750922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VIUNGANISHI ( U 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 maneno yanayotumika kuunganisha</a:t>
                      </a:r>
                      <a:r>
                        <a:rPr lang="en-US" baseline="0" dirty="0" smtClean="0"/>
                        <a:t> kikundi cha meneno katika sentensi.</a:t>
                      </a:r>
                    </a:p>
                    <a:p>
                      <a:r>
                        <a:rPr lang="en-US" baseline="0" dirty="0" smtClean="0"/>
                        <a:t>Mfano , </a:t>
                      </a:r>
                      <a:r>
                        <a:rPr lang="en-US" b="1" baseline="0" dirty="0" smtClean="0"/>
                        <a:t>na, lakini, au,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Viunganishi huru..</a:t>
                      </a:r>
                      <a:r>
                        <a:rPr lang="en-US" b="1" dirty="0" smtClean="0"/>
                        <a:t>na, basi, wala, au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Viunganishi tegemezi..-</a:t>
                      </a:r>
                      <a:r>
                        <a:rPr lang="en-US" b="1" dirty="0" smtClean="0"/>
                        <a:t>cho, -yo,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AINA ZA MANENO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0" y="762000"/>
          <a:ext cx="9144000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1042"/>
                <a:gridCol w="2228370"/>
                <a:gridCol w="4226218"/>
                <a:gridCol w="2228370"/>
              </a:tblGrid>
              <a:tr h="1056206">
                <a:tc>
                  <a:txBody>
                    <a:bodyPr/>
                    <a:lstStyle/>
                    <a:p>
                      <a:r>
                        <a:rPr lang="en-US" dirty="0" smtClean="0"/>
                        <a:t>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AINA ZA MANENO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MAANA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AINA ZA VIHUSISHI</a:t>
                      </a:r>
                      <a:endParaRPr lang="en-US" dirty="0"/>
                    </a:p>
                  </a:txBody>
                  <a:tcPr/>
                </a:tc>
              </a:tr>
              <a:tr h="2519897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VIHUSISHI ( H 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 maneno yanayotumika kuonesha uhusiano baina ya meneno</a:t>
                      </a:r>
                      <a:r>
                        <a:rPr lang="en-US" baseline="0" dirty="0" smtClean="0"/>
                        <a:t> katika sentensi.</a:t>
                      </a:r>
                    </a:p>
                    <a:p>
                      <a:r>
                        <a:rPr lang="en-US" baseline="0" dirty="0" smtClean="0"/>
                        <a:t>Mfano , </a:t>
                      </a:r>
                      <a:r>
                        <a:rPr lang="en-US" b="1" baseline="0" dirty="0" smtClean="0"/>
                        <a:t>kwa, chini ya, mbele ya, kabla ya, kwa sababu, kwa kuwa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Vihusishi vya sababu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Vihusishi vya mahali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dirty="0" smtClean="0"/>
                        <a:t>Vihusishi vya</a:t>
                      </a:r>
                      <a:r>
                        <a:rPr lang="en-US" baseline="0" dirty="0" smtClean="0"/>
                        <a:t> wakati</a:t>
                      </a:r>
                      <a:endParaRPr lang="en-US" dirty="0"/>
                    </a:p>
                  </a:txBody>
                  <a:tcPr/>
                </a:tc>
              </a:tr>
              <a:tr h="2519897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VIHISISHI ( I 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 meneno yanayodokeza</a:t>
                      </a:r>
                      <a:r>
                        <a:rPr lang="en-US" baseline="0" dirty="0" smtClean="0"/>
                        <a:t> mguso fulani na hisia katika sentensi</a:t>
                      </a:r>
                    </a:p>
                    <a:p>
                      <a:r>
                        <a:rPr lang="en-US" baseline="0" dirty="0" smtClean="0"/>
                        <a:t>Mfano </a:t>
                      </a:r>
                      <a:r>
                        <a:rPr lang="en-US" b="1" baseline="0" dirty="0" smtClean="0"/>
                        <a:t>, lo!, la hasha!, mamaa!, kumbe!, ebo!, aise!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  <a:solidFill>
            <a:srgbClr val="FF0000"/>
          </a:solidFill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AINA ZA MANENO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>
              <a:buNone/>
            </a:pPr>
            <a:r>
              <a:rPr lang="en-US" sz="2800" b="1" dirty="0" smtClean="0"/>
              <a:t>Tungo kirai </a:t>
            </a:r>
            <a:r>
              <a:rPr lang="en-US" sz="2000" dirty="0" smtClean="0"/>
              <a:t>ni neno au kikundi cha maneno chenye neno kuu moja linalowakilisha</a:t>
            </a:r>
          </a:p>
          <a:p>
            <a:pPr>
              <a:buNone/>
            </a:pPr>
            <a:r>
              <a:rPr lang="en-US" sz="2000" dirty="0" smtClean="0"/>
              <a:t>maneno mengine. Ni kikundi cha maneno ambacho hakina muundo wa kiima ( K ) na</a:t>
            </a:r>
          </a:p>
          <a:p>
            <a:pPr>
              <a:buNone/>
            </a:pPr>
            <a:r>
              <a:rPr lang="en-US" sz="2000" dirty="0" smtClean="0"/>
              <a:t>kiarifu ( A ) ndani yake.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SIFA ZA TUNGO KIRAI.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Kirai hakina muundo wa kiima na kiarifu ndani yake.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Huweza kuwa neno moja au zaidi.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Kirai ni tungo kubwa kuliko neno na ndogo kuliko kishazi.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Kirai hakina maana iliyokamilika ndani yake.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Huweza kutokea upande wa kiima au kiarifu</a:t>
            </a:r>
          </a:p>
          <a:p>
            <a:pPr marL="457200" indent="-457200">
              <a:buFont typeface="+mj-lt"/>
              <a:buAutoNum type="arabicPeriod"/>
            </a:pPr>
            <a:endParaRPr lang="en-US" sz="20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600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pPr lvl="0"/>
            <a:r>
              <a:rPr lang="en-US" dirty="0" smtClean="0"/>
              <a:t/>
            </a:r>
            <a:br>
              <a:rPr lang="en-US" dirty="0" smtClean="0"/>
            </a:br>
            <a:r>
              <a:rPr lang="en-US" sz="6000" dirty="0" smtClean="0">
                <a:solidFill>
                  <a:schemeClr val="bg1"/>
                </a:solidFill>
              </a:rPr>
              <a:t>2. TUNGO KIRAI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4824540"/>
              </p:ext>
            </p:extLst>
          </p:nvPr>
        </p:nvGraphicFramePr>
        <p:xfrm>
          <a:off x="0" y="914402"/>
          <a:ext cx="9144000" cy="5943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2971800"/>
                <a:gridCol w="2971800"/>
                <a:gridCol w="2209800"/>
              </a:tblGrid>
              <a:tr h="638440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KIRAI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KIRAI</a:t>
                      </a:r>
                      <a:r>
                        <a:rPr lang="en-US" sz="2000" baseline="0" dirty="0" smtClean="0">
                          <a:solidFill>
                            <a:schemeClr val="tx1"/>
                          </a:solidFill>
                        </a:rPr>
                        <a:t> NOMINO ( KN )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KIRAI KIVUMISHI (KV )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KIRAI KITENZI( KT )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1244960">
                <a:tc>
                  <a:txBody>
                    <a:bodyPr/>
                    <a:lstStyle/>
                    <a:p>
                      <a:r>
                        <a:rPr lang="en-US" dirty="0" smtClean="0"/>
                        <a:t>MAANA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Ni kikundi</a:t>
                      </a:r>
                      <a:r>
                        <a:rPr lang="en-US" sz="1800" baseline="0" dirty="0" smtClean="0"/>
                        <a:t> cha maneno ambacho neno lake kuu ni nomino.</a:t>
                      </a:r>
                      <a:endParaRPr lang="en-US" sz="18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 kikundi cha maneno ambacho hutawaliwa na kivumishi kama neno kuu.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Ni kikundi cha maneno</a:t>
                      </a:r>
                      <a:r>
                        <a:rPr lang="en-US" baseline="0" dirty="0" smtClean="0"/>
                        <a:t> ambacho hutawaliwa na kitenzi ndani yake.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077100">
                <a:tc>
                  <a:txBody>
                    <a:bodyPr/>
                    <a:lstStyle/>
                    <a:p>
                      <a:r>
                        <a:rPr lang="en-US" dirty="0" smtClean="0"/>
                        <a:t>MIFANO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Baba</a:t>
                      </a:r>
                      <a:r>
                        <a:rPr lang="en-US" dirty="0" smtClean="0"/>
                        <a:t>, </a:t>
                      </a:r>
                      <a:r>
                        <a:rPr lang="en-US" b="1" dirty="0" smtClean="0"/>
                        <a:t>bibi</a:t>
                      </a:r>
                      <a:r>
                        <a:rPr lang="en-US" dirty="0" smtClean="0"/>
                        <a:t> yake, </a:t>
                      </a:r>
                      <a:r>
                        <a:rPr lang="en-US" b="1" dirty="0" smtClean="0"/>
                        <a:t>kaka</a:t>
                      </a:r>
                      <a:r>
                        <a:rPr lang="en-US" b="1" baseline="0" dirty="0" smtClean="0"/>
                        <a:t> </a:t>
                      </a:r>
                      <a:r>
                        <a:rPr lang="en-US" baseline="0" dirty="0" smtClean="0"/>
                        <a:t>na </a:t>
                      </a:r>
                      <a:r>
                        <a:rPr lang="en-US" b="1" baseline="0" dirty="0" smtClean="0"/>
                        <a:t>dada</a:t>
                      </a:r>
                      <a:r>
                        <a:rPr lang="en-US" baseline="0" dirty="0" smtClean="0"/>
                        <a:t>, </a:t>
                      </a:r>
                      <a:r>
                        <a:rPr lang="en-US" b="1" baseline="0" dirty="0" smtClean="0"/>
                        <a:t>Mtoto</a:t>
                      </a:r>
                      <a:r>
                        <a:rPr lang="en-US" baseline="0" dirty="0" smtClean="0"/>
                        <a:t> yule, 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Kijana</a:t>
                      </a:r>
                      <a:r>
                        <a:rPr lang="en-US" dirty="0" smtClean="0"/>
                        <a:t> </a:t>
                      </a:r>
                      <a:r>
                        <a:rPr lang="en-US" b="1" dirty="0" smtClean="0"/>
                        <a:t>mzuri</a:t>
                      </a:r>
                      <a:r>
                        <a:rPr lang="en-US" dirty="0" smtClean="0"/>
                        <a:t>, </a:t>
                      </a:r>
                      <a:r>
                        <a:rPr lang="en-US" b="0" dirty="0" smtClean="0"/>
                        <a:t>mtoto</a:t>
                      </a:r>
                      <a:r>
                        <a:rPr lang="en-US" dirty="0" smtClean="0"/>
                        <a:t> </a:t>
                      </a:r>
                      <a:r>
                        <a:rPr lang="en-US" b="1" dirty="0" smtClean="0"/>
                        <a:t>mrefu,</a:t>
                      </a:r>
                      <a:r>
                        <a:rPr lang="en-US" dirty="0" smtClean="0"/>
                        <a:t> vitabu </a:t>
                      </a:r>
                      <a:r>
                        <a:rPr lang="en-US" b="1" dirty="0" smtClean="0"/>
                        <a:t>vitano,</a:t>
                      </a:r>
                    </a:p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Lima</a:t>
                      </a:r>
                      <a:r>
                        <a:rPr lang="en-US" dirty="0" smtClean="0"/>
                        <a:t> , </a:t>
                      </a:r>
                      <a:r>
                        <a:rPr lang="en-US" b="1" dirty="0" smtClean="0"/>
                        <a:t>piga</a:t>
                      </a:r>
                      <a:r>
                        <a:rPr lang="en-US" dirty="0" smtClean="0"/>
                        <a:t> chafya, </a:t>
                      </a:r>
                      <a:r>
                        <a:rPr lang="en-US" b="1" dirty="0" smtClean="0"/>
                        <a:t>soma</a:t>
                      </a:r>
                      <a:r>
                        <a:rPr lang="en-US" baseline="0" dirty="0" smtClean="0"/>
                        <a:t> kitabu</a:t>
                      </a:r>
                      <a:r>
                        <a:rPr lang="en-US" b="1" baseline="0" dirty="0" smtClean="0"/>
                        <a:t>, imba </a:t>
                      </a:r>
                      <a:r>
                        <a:rPr lang="en-US" baseline="0" dirty="0" smtClean="0"/>
                        <a:t>nyimbo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828897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KIRAI</a:t>
                      </a:r>
                      <a:endParaRPr lang="en-US" sz="20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KIRAI KIELEZI ( KE</a:t>
                      </a:r>
                      <a:r>
                        <a:rPr lang="en-US" sz="2000" b="1" baseline="0" dirty="0" smtClean="0"/>
                        <a:t> )</a:t>
                      </a:r>
                      <a:endParaRPr lang="en-US" sz="20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 KIRAI KIUNGANISHI ( KU )</a:t>
                      </a:r>
                      <a:endParaRPr lang="en-US" sz="20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1077100">
                <a:tc>
                  <a:txBody>
                    <a:bodyPr/>
                    <a:lstStyle/>
                    <a:p>
                      <a:r>
                        <a:rPr lang="en-US" dirty="0" smtClean="0"/>
                        <a:t>MAANA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Kikundi cha maneno kinachotawaliwa na kielezi</a:t>
                      </a:r>
                      <a:r>
                        <a:rPr lang="en-US" baseline="0" dirty="0" smtClean="0"/>
                        <a:t> ndani yake.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Kikundi cha maneno ambacho neno kuu ni kiunganishi. 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077100">
                <a:tc>
                  <a:txBody>
                    <a:bodyPr/>
                    <a:lstStyle/>
                    <a:p>
                      <a:r>
                        <a:rPr lang="en-US" dirty="0" smtClean="0"/>
                        <a:t>MIFANO</a:t>
                      </a:r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Darasani</a:t>
                      </a:r>
                      <a:r>
                        <a:rPr lang="en-US" dirty="0" smtClean="0"/>
                        <a:t>, </a:t>
                      </a:r>
                      <a:r>
                        <a:rPr lang="en-US" b="1" dirty="0" smtClean="0"/>
                        <a:t>vizuri sana, leo asubuhi sana</a:t>
                      </a:r>
                      <a:endParaRPr lang="en-US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Na, baba </a:t>
                      </a:r>
                      <a:r>
                        <a:rPr lang="en-US" b="1" dirty="0" smtClean="0"/>
                        <a:t>na</a:t>
                      </a:r>
                      <a:r>
                        <a:rPr lang="en-US" dirty="0" smtClean="0"/>
                        <a:t> mama,  </a:t>
                      </a:r>
                      <a:r>
                        <a:rPr lang="en-US" b="1" dirty="0" smtClean="0"/>
                        <a:t>lakini</a:t>
                      </a:r>
                      <a:endParaRPr lang="en-US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14400"/>
          </a:xfrm>
          <a:solidFill>
            <a:srgbClr val="FF0000"/>
          </a:solidFill>
        </p:spPr>
        <p:txBody>
          <a:bodyPr>
            <a:normAutofit fontScale="90000"/>
          </a:bodyPr>
          <a:lstStyle/>
          <a:p>
            <a:pPr lvl="0"/>
            <a:r>
              <a:rPr lang="en-US" dirty="0" smtClean="0"/>
              <a:t/>
            </a:r>
            <a:br>
              <a:rPr lang="en-US" dirty="0" smtClean="0"/>
            </a:br>
            <a:r>
              <a:rPr lang="en-US" sz="6000" dirty="0" smtClean="0">
                <a:solidFill>
                  <a:schemeClr val="bg1"/>
                </a:solidFill>
              </a:rPr>
              <a:t>AINA ZA TUNGO KIRAI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 spd="slow">
    <p:pull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1393</Words>
  <Application>Microsoft Office PowerPoint</Application>
  <PresentationFormat>On-screen Show (4:3)</PresentationFormat>
  <Paragraphs>263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ELEZA TARATIBU ZA TUNGO ZA KISWAHILI KATIKA KAZI ZA UANDISHI WA HABARI</vt:lpstr>
      <vt:lpstr> MAANA YA TUNGO </vt:lpstr>
      <vt:lpstr> AINA ZA TUNGO </vt:lpstr>
      <vt:lpstr> 1. TUNGO NENO </vt:lpstr>
      <vt:lpstr>AINA ZA MANENO</vt:lpstr>
      <vt:lpstr>AINA ZA MANENO</vt:lpstr>
      <vt:lpstr>AINA ZA MANENO</vt:lpstr>
      <vt:lpstr> 2. TUNGO KIRAI </vt:lpstr>
      <vt:lpstr> AINA ZA TUNGO KIRAI </vt:lpstr>
      <vt:lpstr> 3. TUNGO KISHAZI </vt:lpstr>
      <vt:lpstr> TUNGO KISHAZI </vt:lpstr>
      <vt:lpstr> 4. TUNGO SENTENSI </vt:lpstr>
      <vt:lpstr> 4. TUNGO SENTENSI </vt:lpstr>
      <vt:lpstr> AINA ZA SENTENSI </vt:lpstr>
      <vt:lpstr> AINA ZA SENTENSI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ELEZA TARATIBU ZA TUNGO ZA KISWAHILI KATIKA KAZI ZA UANDISHI WA HABARI</dc:title>
  <dc:creator>user</dc:creator>
  <cp:lastModifiedBy>MOHAMED MWINYIMKUU</cp:lastModifiedBy>
  <cp:revision>134</cp:revision>
  <cp:lastPrinted>2021-04-22T04:35:28Z</cp:lastPrinted>
  <dcterms:created xsi:type="dcterms:W3CDTF">2021-03-22T06:46:16Z</dcterms:created>
  <dcterms:modified xsi:type="dcterms:W3CDTF">2022-01-07T09:43:02Z</dcterms:modified>
</cp:coreProperties>
</file>